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2"/>
  </p:notesMasterIdLst>
  <p:sldIdLst>
    <p:sldId id="256" r:id="rId2"/>
    <p:sldId id="320" r:id="rId3"/>
    <p:sldId id="323" r:id="rId4"/>
    <p:sldId id="310" r:id="rId5"/>
    <p:sldId id="311" r:id="rId6"/>
    <p:sldId id="307" r:id="rId7"/>
    <p:sldId id="308" r:id="rId8"/>
    <p:sldId id="309" r:id="rId9"/>
    <p:sldId id="324" r:id="rId10"/>
    <p:sldId id="314" r:id="rId11"/>
    <p:sldId id="315" r:id="rId12"/>
    <p:sldId id="325" r:id="rId13"/>
    <p:sldId id="328" r:id="rId14"/>
    <p:sldId id="329" r:id="rId15"/>
    <p:sldId id="330" r:id="rId16"/>
    <p:sldId id="331" r:id="rId17"/>
    <p:sldId id="332" r:id="rId18"/>
    <p:sldId id="333" r:id="rId19"/>
    <p:sldId id="317" r:id="rId20"/>
    <p:sldId id="318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888E647-9EE9-4C6F-B3CF-6C23A367E22A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A7D53F4-EBF1-4057-B709-2EC14E6074E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28475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B2758-797A-4F42-8995-F3FE5EC4440B}" type="datetimeFigureOut">
              <a:rPr lang="fa-IR" smtClean="0"/>
              <a:pPr/>
              <a:t>1438/07/02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5F612-87B4-4AF2-ADE6-3EAB6298A7E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7851648" cy="2448272"/>
          </a:xfrm>
        </p:spPr>
        <p:txBody>
          <a:bodyPr>
            <a:normAutofit/>
          </a:bodyPr>
          <a:lstStyle/>
          <a:p>
            <a:pPr algn="ctr" rtl="1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به نام خدا</a:t>
            </a:r>
            <a:r>
              <a:rPr lang="fa-IR" sz="2400" b="1" dirty="0" smtClean="0">
                <a:solidFill>
                  <a:schemeClr val="tx2">
                    <a:lumMod val="25000"/>
                  </a:schemeClr>
                </a:solidFill>
                <a:cs typeface="B Mitra" pitchFamily="2" charset="-78"/>
              </a:rPr>
              <a:t/>
            </a:r>
            <a:br>
              <a:rPr lang="fa-IR" sz="2400" b="1" dirty="0" smtClean="0">
                <a:solidFill>
                  <a:schemeClr val="tx2">
                    <a:lumMod val="25000"/>
                  </a:schemeClr>
                </a:solidFill>
                <a:cs typeface="B Mitra" pitchFamily="2" charset="-78"/>
              </a:rPr>
            </a:br>
            <a:r>
              <a:rPr lang="fa-IR" sz="4000" b="1" dirty="0" smtClean="0">
                <a:solidFill>
                  <a:schemeClr val="tx2">
                    <a:lumMod val="25000"/>
                  </a:schemeClr>
                </a:solidFill>
                <a:cs typeface="B Mitra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25000"/>
                  </a:schemeClr>
                </a:solidFill>
                <a:cs typeface="B Mitra" pitchFamily="2" charset="-78"/>
              </a:rPr>
            </a:br>
            <a:r>
              <a:rPr lang="fa-IR" sz="4000" dirty="0" smtClean="0">
                <a:solidFill>
                  <a:srgbClr val="002060"/>
                </a:solidFill>
                <a:cs typeface="B Mitra" pitchFamily="2" charset="-78"/>
              </a:rPr>
              <a:t>معرفی</a:t>
            </a:r>
            <a:r>
              <a:rPr lang="fa-IR" sz="4000" b="1" dirty="0" smtClean="0">
                <a:solidFill>
                  <a:srgbClr val="002060"/>
                </a:solidFill>
                <a:cs typeface="B Mitra" pitchFamily="2" charset="-78"/>
              </a:rPr>
              <a:t> برنامه </a:t>
            </a:r>
            <a:r>
              <a:rPr lang="en-US" sz="4000" b="1" dirty="0" smtClean="0">
                <a:solidFill>
                  <a:srgbClr val="002060"/>
                </a:solidFill>
                <a:cs typeface="B Mitra" pitchFamily="2" charset="-78"/>
              </a:rPr>
              <a:t>PMTCT</a:t>
            </a:r>
            <a:r>
              <a:rPr lang="fa-IR" sz="4000" b="1" dirty="0" smtClean="0">
                <a:solidFill>
                  <a:srgbClr val="002060"/>
                </a:solidFill>
                <a:cs typeface="B Mitra" pitchFamily="2" charset="-78"/>
              </a:rPr>
              <a:t> </a:t>
            </a:r>
            <a:endParaRPr lang="fa-IR" sz="4000" b="1" dirty="0">
              <a:solidFill>
                <a:srgbClr val="002060"/>
              </a:solidFill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7854696" cy="1656184"/>
          </a:xfrm>
        </p:spPr>
        <p:txBody>
          <a:bodyPr>
            <a:normAutofit/>
          </a:bodyPr>
          <a:lstStyle/>
          <a:p>
            <a:endParaRPr lang="fa-IR" sz="1600" b="1" dirty="0" smtClean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اداره كنترل ايدز و بيماري‌هاي آميزشي</a:t>
            </a: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مركز مديريت بيماري‌هاي واگير </a:t>
            </a:r>
          </a:p>
          <a:p>
            <a:r>
              <a:rPr lang="fa-IR" sz="16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بهمن 1395</a:t>
            </a:r>
            <a:endParaRPr lang="fa-IR" sz="16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077200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8001000" cy="4554354"/>
          </a:xfrm>
        </p:spPr>
        <p:txBody>
          <a:bodyPr>
            <a:normAutofit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b="1" dirty="0" smtClean="0">
                <a:solidFill>
                  <a:srgbClr val="C00000"/>
                </a:solidFill>
                <a:cs typeface="B Compset" pitchFamily="2" charset="-78"/>
              </a:rPr>
              <a:t>پیوند برنامه های سلامت باروری و برنامه های کنترل اچ آی وی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 smtClean="0">
                <a:cs typeface="B Compset" pitchFamily="2" charset="-78"/>
              </a:rPr>
              <a:t>تقویت نظام مراقبت و درمان بیماری های آمیزشی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>
                <a:cs typeface="B Compset" pitchFamily="2" charset="-78"/>
              </a:rPr>
              <a:t>جلب مشارکت بخش خصوصی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dirty="0" smtClean="0">
              <a:cs typeface="B Compset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dirty="0" smtClean="0">
                <a:cs typeface="B Compset" pitchFamily="2" charset="-78"/>
              </a:rPr>
              <a:t>تقویت نظام ارجاع </a:t>
            </a:r>
            <a:endParaRPr lang="en-US" dirty="0" smtClean="0">
              <a:cs typeface="B Compset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186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077200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8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endParaRPr lang="fa-IR" sz="3600" dirty="0" smtClean="0">
              <a:cs typeface="B Compset" pitchFamily="2" charset="-78"/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sz="3600" dirty="0" smtClean="0">
                <a:cs typeface="B Compset" pitchFamily="2" charset="-78"/>
              </a:rPr>
              <a:t>      تشخیص به هنگام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endParaRPr lang="fa-IR" sz="3600" dirty="0" smtClean="0">
              <a:cs typeface="B Compset" pitchFamily="2" charset="-78"/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sz="3600" dirty="0" smtClean="0">
                <a:cs typeface="B Compset" pitchFamily="2" charset="-78"/>
              </a:rPr>
              <a:t>                 شروع به موقع مراقبت و درمان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sz="3600" dirty="0" smtClean="0">
                <a:cs typeface="B Compset" pitchFamily="2" charset="-78"/>
              </a:rPr>
              <a:t>   </a:t>
            </a:r>
          </a:p>
          <a:p>
            <a:pPr algn="r" rtl="1">
              <a:buClr>
                <a:srgbClr val="008080"/>
              </a:buClr>
              <a:buSzPct val="80000"/>
              <a:buNone/>
            </a:pPr>
            <a:r>
              <a:rPr lang="fa-IR" sz="3600" dirty="0" smtClean="0">
                <a:cs typeface="B Compset" pitchFamily="2" charset="-78"/>
              </a:rPr>
              <a:t>                                                  ماندگاری بر درمان</a:t>
            </a:r>
            <a:endParaRPr lang="en-US" sz="3600" dirty="0" smtClean="0">
              <a:cs typeface="B Compset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984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526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مداخلات پیش بینی شده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پیش از بارداری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بارداری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زایمان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دوران شیردهی</a:t>
            </a:r>
            <a:endParaRPr lang="en-US" sz="28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699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19200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گروه اصلی هدف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752" y="1527048"/>
            <a:ext cx="8503920" cy="4572000"/>
          </a:xfrm>
        </p:spPr>
        <p:txBody>
          <a:bodyPr>
            <a:normAutofit/>
          </a:bodyPr>
          <a:lstStyle/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800" dirty="0" smtClean="0">
              <a:cs typeface="B Badr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در سنين دبيرستان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خارج از مدرسه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دانشجو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دختران در شرف ازدواج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زنان بيشتر در معرض خطر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زنان متأهل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نوزادان و شیرخواران</a:t>
            </a:r>
          </a:p>
          <a:p>
            <a:pPr>
              <a:buNone/>
            </a:pPr>
            <a:endParaRPr lang="fa-IR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654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1 : دوران پیش از بارداری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434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افزايش آگاهي در خصوص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HIV/AIDS</a:t>
            </a: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و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STIs</a:t>
            </a:r>
            <a:endParaRPr lang="fa-IR" sz="2800" b="1" dirty="0" smtClean="0">
              <a:solidFill>
                <a:srgbClr val="C00000"/>
              </a:solidFill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جلسات آموزشي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 مدارس 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 دانشگاه ها  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درمانگاه بهداشت خانواده</a:t>
            </a:r>
          </a:p>
          <a:p>
            <a:pPr lvl="3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1800" dirty="0" smtClean="0">
                <a:cs typeface="B Badr" pitchFamily="2" charset="-78"/>
              </a:rPr>
              <a:t>بيمارستان ها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پمفلت و جزوه هاي آموزشي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آموزش در جلسات مشاوره قبل از ازدواج</a:t>
            </a:r>
          </a:p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ارائه خدمات پيشگيري و كاهش آسيب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ارائه خدمات سلامت باروری به هر مراجعه كننده بدون توجه به وضعيت تأهل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شناسايي و پيگيري افراد بيشتر در معرض خطر</a:t>
            </a:r>
          </a:p>
        </p:txBody>
      </p:sp>
      <p:pic>
        <p:nvPicPr>
          <p:cNvPr id="5" name="Content Placeholder 4" descr="enjoy-GRAPHIC-ESSA-MALK-640x48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1" y="2514600"/>
            <a:ext cx="32765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4400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2 : دوران بارداری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افزايش آگاهي در خصوص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HIV/AIDS</a:t>
            </a: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و </a:t>
            </a:r>
            <a:r>
              <a:rPr lang="en-US" sz="2800" b="1" dirty="0" smtClean="0">
                <a:solidFill>
                  <a:srgbClr val="C00000"/>
                </a:solidFill>
                <a:cs typeface="B Badr" pitchFamily="2" charset="-78"/>
              </a:rPr>
              <a:t>STIs</a:t>
            </a:r>
            <a:endParaRPr lang="fa-IR" sz="2800" b="1" dirty="0" smtClean="0">
              <a:solidFill>
                <a:srgbClr val="C00000"/>
              </a:solidFill>
              <a:cs typeface="B Badr" pitchFamily="2" charset="-78"/>
            </a:endParaRPr>
          </a:p>
          <a:p>
            <a:pPr algn="r" rtl="1">
              <a:buClr>
                <a:srgbClr val="FFC000"/>
              </a:buClr>
              <a:buSzPct val="6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آموزش </a:t>
            </a:r>
            <a:r>
              <a:rPr lang="en-US" sz="2000" dirty="0" smtClean="0">
                <a:cs typeface="B Badr" pitchFamily="2" charset="-78"/>
              </a:rPr>
              <a:t>HIV/AIDS</a:t>
            </a:r>
            <a:r>
              <a:rPr lang="fa-IR" sz="2000" dirty="0" smtClean="0">
                <a:cs typeface="B Badr" pitchFamily="2" charset="-78"/>
              </a:rPr>
              <a:t> و </a:t>
            </a:r>
            <a:r>
              <a:rPr lang="en-US" sz="2000" dirty="0" smtClean="0">
                <a:cs typeface="B Badr" pitchFamily="2" charset="-78"/>
              </a:rPr>
              <a:t>STIs</a:t>
            </a:r>
            <a:r>
              <a:rPr lang="fa-IR" sz="2000" dirty="0" smtClean="0">
                <a:cs typeface="B Badr" pitchFamily="2" charset="-78"/>
              </a:rPr>
              <a:t> در جلسات مشاوره قبل از ازدواج</a:t>
            </a:r>
          </a:p>
          <a:p>
            <a:pPr algn="r" rtl="1">
              <a:buClr>
                <a:srgbClr val="FFC000"/>
              </a:buClr>
              <a:buSzPct val="6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آموزش كاهش آسيب و نحوه استفاده از كاندوم در بسته هاي آموزشي ”دانستني‌هاي لازم براي زوج‌هاي جوان برای پیشگیری از اچ آی وی و بیماری های آمیزشی“</a:t>
            </a:r>
          </a:p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ارائه خدمات سلامت خانواده به هر مراجعه كننده بدون توجه به وضعيت تأهل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ارزیابی اچ آی وی و </a:t>
            </a:r>
            <a:r>
              <a:rPr lang="en-US" sz="2000" dirty="0" smtClean="0">
                <a:cs typeface="B Badr" pitchFamily="2" charset="-78"/>
              </a:rPr>
              <a:t>STIs</a:t>
            </a: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 محافظت دوگانه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ارزیابی همسر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درمان و یا پروفیلاکسی اچ آی وی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شرایط ختم ایمن بارداری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0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Content Placeholder 4" descr="Zeroredribonbar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04032">
            <a:off x="340488" y="4604241"/>
            <a:ext cx="1827085" cy="187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2437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77200" cy="16002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ارزیابی اچ آی وی</a:t>
            </a:r>
            <a:endParaRPr lang="en-US" altLang="ja-JP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SzPct val="80000"/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5 Cs Principles :</a:t>
            </a:r>
          </a:p>
          <a:p>
            <a:pPr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en-US" sz="2400" u="sng" dirty="0" smtClean="0"/>
              <a:t>C</a:t>
            </a:r>
            <a:r>
              <a:rPr lang="en-US" sz="2400" dirty="0" smtClean="0"/>
              <a:t>onsent </a:t>
            </a:r>
            <a:endParaRPr lang="en-US" sz="2400" u="sng" dirty="0" smtClean="0"/>
          </a:p>
          <a:p>
            <a:pPr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en-US" sz="2400" u="sng" dirty="0" smtClean="0"/>
              <a:t>C</a:t>
            </a:r>
            <a:r>
              <a:rPr lang="en-US" sz="2400" dirty="0" smtClean="0"/>
              <a:t>onfidential</a:t>
            </a:r>
          </a:p>
          <a:p>
            <a:pPr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en-US" sz="2400" u="sng" dirty="0" err="1" smtClean="0"/>
              <a:t>C</a:t>
            </a:r>
            <a:r>
              <a:rPr lang="en-US" sz="2400" dirty="0" err="1" smtClean="0"/>
              <a:t>ounselling</a:t>
            </a:r>
            <a:endParaRPr lang="en-US" sz="2400" dirty="0" smtClean="0"/>
          </a:p>
          <a:p>
            <a:pPr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en-US" sz="2400" u="sng" dirty="0" smtClean="0"/>
              <a:t>C</a:t>
            </a:r>
            <a:r>
              <a:rPr lang="en-US" sz="2400" dirty="0" smtClean="0"/>
              <a:t>orrect test result</a:t>
            </a:r>
          </a:p>
          <a:p>
            <a:pPr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en-US" sz="2400" u="sng" dirty="0" smtClean="0"/>
              <a:t>C</a:t>
            </a:r>
            <a:r>
              <a:rPr lang="en-US" sz="2400" dirty="0" smtClean="0"/>
              <a:t>onnections to services</a:t>
            </a: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FF0000"/>
              </a:buClr>
              <a:buSzPct val="80000"/>
              <a:buNone/>
            </a:pPr>
            <a:r>
              <a:rPr lang="en-US" sz="2400" dirty="0" smtClean="0">
                <a:cs typeface="B Lotus" pitchFamily="2" charset="-78"/>
              </a:rPr>
              <a:t>VCT                    PITC                                     </a:t>
            </a: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l">
              <a:buClr>
                <a:srgbClr val="FF0000"/>
              </a:buClr>
              <a:buSzPct val="80000"/>
              <a:buNone/>
            </a:pPr>
            <a:r>
              <a:rPr lang="fa-IR" sz="2400" dirty="0" smtClean="0">
                <a:cs typeface="B Lotus" pitchFamily="2" charset="-78"/>
              </a:rPr>
              <a:t>                                           </a:t>
            </a:r>
            <a:r>
              <a:rPr lang="en-US" sz="2400" dirty="0" smtClean="0">
                <a:cs typeface="B Lotus" pitchFamily="2" charset="-78"/>
              </a:rPr>
              <a:t>                                          Opt out</a:t>
            </a:r>
            <a:r>
              <a:rPr lang="fa-IR" sz="2400" dirty="0" smtClean="0">
                <a:cs typeface="B Lotus" pitchFamily="2" charset="-78"/>
              </a:rPr>
              <a:t>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Striped Right Arrow 6"/>
          <p:cNvSpPr/>
          <p:nvPr/>
        </p:nvSpPr>
        <p:spPr>
          <a:xfrm>
            <a:off x="4038600" y="4876800"/>
            <a:ext cx="762000" cy="3048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953000" y="5181600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96025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3 : دوران زایمان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اچ آی وی و </a:t>
            </a:r>
            <a:r>
              <a:rPr lang="en-US" sz="2800" dirty="0" smtClean="0">
                <a:cs typeface="B Badr" pitchFamily="2" charset="-78"/>
              </a:rPr>
              <a:t>STIs</a:t>
            </a:r>
            <a:r>
              <a:rPr lang="fa-IR" sz="2800" dirty="0" smtClean="0">
                <a:cs typeface="B Badr" pitchFamily="2" charset="-78"/>
              </a:rPr>
              <a:t>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زایمان ایمن /  </a:t>
            </a:r>
            <a:r>
              <a:rPr lang="en-US" sz="2800" dirty="0" smtClean="0">
                <a:cs typeface="B Badr" pitchFamily="2" charset="-78"/>
              </a:rPr>
              <a:t>CS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احتیاطات استاندارد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همسر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Picture 2" descr="C:\Users\Pendar\Desktop\imag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743200"/>
            <a:ext cx="4572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3322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محور 4 : دوران پس از زایمان و شیر دهی</a:t>
            </a:r>
            <a:endParaRPr lang="fa-I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>
            <a:noAutofit/>
          </a:bodyPr>
          <a:lstStyle/>
          <a:p>
            <a:pPr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C00000"/>
                </a:solidFill>
                <a:cs typeface="B Badr" pitchFamily="2" charset="-78"/>
              </a:rPr>
              <a:t>ارائه خدمات پیش گیری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endParaRPr lang="fa-IR" sz="20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پروفیلاکسی نوزاد 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ارزیابی نوزاد /   </a:t>
            </a:r>
            <a:r>
              <a:rPr lang="en-US" sz="2800" dirty="0" smtClean="0">
                <a:cs typeface="B Badr" pitchFamily="2" charset="-78"/>
              </a:rPr>
              <a:t>EID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احتیاطات استاندارد</a:t>
            </a: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تغذیه با </a:t>
            </a:r>
            <a:r>
              <a:rPr lang="en-US" sz="2800" dirty="0" smtClean="0">
                <a:cs typeface="B Badr" pitchFamily="2" charset="-78"/>
              </a:rPr>
              <a:t>Formula</a:t>
            </a:r>
            <a:endParaRPr lang="fa-IR" sz="2800" dirty="0" smtClean="0">
              <a:cs typeface="B Badr" pitchFamily="2" charset="-78"/>
            </a:endParaRPr>
          </a:p>
          <a:p>
            <a:pPr lvl="1" algn="r" rtl="1">
              <a:buClr>
                <a:srgbClr val="FFC000"/>
              </a:buClr>
              <a:buSzPct val="80000"/>
              <a:buFont typeface="Wingdings" pitchFamily="2" charset="2"/>
              <a:buChar char="q"/>
            </a:pPr>
            <a:r>
              <a:rPr lang="fa-IR" sz="2800" dirty="0" smtClean="0">
                <a:cs typeface="B Badr" pitchFamily="2" charset="-78"/>
              </a:rPr>
              <a:t>نظام ارجاع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19400"/>
            <a:ext cx="4495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71327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95600"/>
            <a:ext cx="7772400" cy="32004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با امید به حرکت </a:t>
            </a:r>
            <a:r>
              <a:rPr lang="fa-IR" altLang="en-US" sz="3200" b="1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اثر بخش </a:t>
            </a: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در راستای حذف پدیده انتقال </a:t>
            </a:r>
            <a:r>
              <a:rPr lang="en-US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HIV</a:t>
            </a:r>
            <a:r>
              <a:rPr lang="fa-IR" altLang="en-US" sz="3200" b="1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از مادر به نوزاد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13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PMTCT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P= </a:t>
            </a:r>
            <a:r>
              <a:rPr lang="en-US" b="1" dirty="0" smtClean="0"/>
              <a:t>Prevention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M= </a:t>
            </a:r>
            <a:r>
              <a:rPr lang="en-US" b="1" dirty="0" smtClean="0"/>
              <a:t>Mother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T=</a:t>
            </a:r>
            <a:r>
              <a:rPr lang="en-US" b="1" dirty="0" smtClean="0"/>
              <a:t> To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C= </a:t>
            </a:r>
            <a:r>
              <a:rPr lang="en-US" b="1" dirty="0" smtClean="0"/>
              <a:t>Child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C00000"/>
                </a:solidFill>
              </a:rPr>
              <a:t>T= </a:t>
            </a:r>
            <a:r>
              <a:rPr lang="en-US" b="1" dirty="0" smtClean="0"/>
              <a:t>Transmission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پیشگیری از انتقال اچ آی وی از مادر به کودک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967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untitle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091" r="16599" b="9155"/>
          <a:stretch>
            <a:fillRect/>
          </a:stretch>
        </p:blipFill>
        <p:spPr bwMode="auto">
          <a:xfrm>
            <a:off x="1469504" y="2348880"/>
            <a:ext cx="2742456" cy="257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867400" y="2457470"/>
            <a:ext cx="19131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از توجه شما متشکرم</a:t>
            </a:r>
          </a:p>
        </p:txBody>
      </p:sp>
    </p:spTree>
    <p:extLst>
      <p:ext uri="{BB962C8B-B14F-4D97-AF65-F5344CB8AC3E}">
        <p14:creationId xmlns:p14="http://schemas.microsoft.com/office/powerpoint/2010/main" xmlns="" val="321543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14478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تأکید بر توجه به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>
                <a:srgbClr val="008080"/>
              </a:buClr>
              <a:buSzPct val="80000"/>
              <a:buNone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r" rtl="1">
              <a:buClr>
                <a:srgbClr val="00808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solidFill>
                <a:srgbClr val="006666"/>
              </a:solidFill>
            </a:endParaRPr>
          </a:p>
          <a:p>
            <a:pPr algn="ctr" rtl="1">
              <a:buClr>
                <a:srgbClr val="008080"/>
              </a:buClr>
              <a:buSzPct val="80000"/>
              <a:buNone/>
            </a:pP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پیش گیری از انتقال اچ آی وی از مادر به نوزاد</a:t>
            </a:r>
          </a:p>
          <a:p>
            <a:pPr algn="ctr" rtl="1">
              <a:buClr>
                <a:srgbClr val="008080"/>
              </a:buClr>
              <a:buSzPct val="80000"/>
              <a:buNone/>
            </a:pP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 به عنوان یک راه برد ملی</a:t>
            </a:r>
          </a:p>
          <a:p>
            <a:pPr algn="ctr">
              <a:buClr>
                <a:srgbClr val="008080"/>
              </a:buClr>
              <a:buSzPct val="80000"/>
              <a:buNone/>
            </a:pPr>
            <a:endParaRPr lang="en-US" sz="4400" b="1" dirty="0" smtClean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008080"/>
              </a:buClr>
              <a:buSzPct val="80000"/>
              <a:buNone/>
            </a:pPr>
            <a:r>
              <a:rPr lang="fa-I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P/E MTCT</a:t>
            </a: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5014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چرا موضوع پيشگيري از انتقال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HIV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از مادر به كودك از اولويت ويژه برخوردار است؟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endParaRPr lang="fa-IR" sz="2400" dirty="0" smtClean="0"/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تعداد زنان مبتلا به عفونت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رو به افزايش گذاشته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زنان براي آزمايش، مراقبت و درمان كمتر مراجعه مي كنند.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بارداري در زنان مبتلا به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نياز به مراقبت هاي ويژه براي مادر و كودك دارد.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مادر مبتلا به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بايد تا پايان عمر تحت درمان باشد.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تعداد مادران مبتلاي شناسايي شده بسيار كمتر از حد انتظار بوده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پيشگيري از انتقال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از مادر به كودك در برنامه تحول سلامت كشور قرار گرفته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براي اين منظور يك بسته جامع خدمتي تهيه شده است.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262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چرا پيشگيري از انتقال عفونت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HIV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 از مادر به كودك يكي از مهم ترين هدف هاي ماست؟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19736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fa-IR" sz="2400" dirty="0" smtClean="0"/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اين هدف كاملاً قابل دستيابي بوده به شرطي كه مادر مبتلا به عفونت هر چه سريع تر شناسايي و بلافاصله براي تمام دوران بارداري، زايمان و حتي پس از آن تا پايان عمر تحت درمان قرار گيرد.</a:t>
            </a:r>
          </a:p>
        </p:txBody>
      </p:sp>
      <p:pic>
        <p:nvPicPr>
          <p:cNvPr id="4" name="Picture 3" descr="movafagh_1.jpg"/>
          <p:cNvPicPr>
            <a:picLocks noChangeAspect="1"/>
          </p:cNvPicPr>
          <p:nvPr/>
        </p:nvPicPr>
        <p:blipFill>
          <a:blip r:embed="rId2" cstate="print"/>
          <a:srcRect l="3571" t="3960" r="8333" b="6515"/>
          <a:stretch>
            <a:fillRect/>
          </a:stretch>
        </p:blipFill>
        <p:spPr>
          <a:xfrm>
            <a:off x="611560" y="4913922"/>
            <a:ext cx="2664296" cy="161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1197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اهداف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66738" y="2060848"/>
            <a:ext cx="8001000" cy="4184376"/>
          </a:xfrm>
        </p:spPr>
        <p:txBody>
          <a:bodyPr/>
          <a:lstStyle/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افزایش دسترسی و استفاده از خدمات کلیدی</a:t>
            </a:r>
            <a:r>
              <a:rPr lang="en-US" altLang="en-US" sz="2000" b="1" i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</a:t>
            </a:r>
            <a:r>
              <a:rPr lang="fa-IR" altLang="en-US" sz="2000" b="1" i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سلامت باروری</a:t>
            </a:r>
            <a:endParaRPr lang="en-US" altLang="en-US" sz="2000" b="1" i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دسترسی بیشتر افراد مبتلا به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 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بیماری های آمیزشی به خدمات سلامت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جنسي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و سلامت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باروري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متناسب با نیاز آنان</a:t>
            </a:r>
            <a:endParaRPr lang="en-US" altLang="en-US" sz="20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کاستن از بار انگ و تبعیض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HIV 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افزایش تاثیر و کارآیی </a:t>
            </a:r>
            <a:r>
              <a:rPr lang="fa-IR" altLang="en-US" sz="2000" b="1" dirty="0" err="1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برنامه‌ها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</a:t>
            </a:r>
            <a:endParaRPr lang="en-US" altLang="en-US" sz="24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95E3769-42E2-4982-92A1-2A6D13467676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84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مزایای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47728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وجود شبکه فراگیر ارایه خدمت در اکثریت قریب به اتفاق مناطق کشور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استقرار یافته بودن برنامه های سلامت باروری در نظام ارایه خدمت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بهره گیری جمعیت قابل توجهی از جامعه از خدمات سلامت باروری</a:t>
            </a:r>
          </a:p>
          <a:p>
            <a:pPr algn="r" rtl="1"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قابلیت ارایه خدمات ادغام یافته برای پیشگیری از انتقال در افراد با رفتارهای پرخطر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FEFAF67-3AD6-42CA-A6FB-D1EDE976320B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35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fa-IR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مزایای برنامه </a:t>
            </a:r>
            <a:r>
              <a:rPr lang="en-US" altLang="en-US" sz="2800" b="1" dirty="0" smtClean="0">
                <a:solidFill>
                  <a:schemeClr val="accent1">
                    <a:lumMod val="75000"/>
                  </a:schemeClr>
                </a:solidFill>
                <a:cs typeface="B Mitra" pitchFamily="2" charset="-78"/>
              </a:rPr>
              <a:t>PMTCT</a:t>
            </a:r>
            <a:r>
              <a:rPr lang="fa-IR" altLang="en-US" sz="2400" dirty="0" smtClean="0">
                <a:solidFill>
                  <a:srgbClr val="C00000"/>
                </a:solidFill>
                <a:cs typeface="B Mitra" pitchFamily="2" charset="-78"/>
              </a:rPr>
              <a:t>(ادامه)</a:t>
            </a:r>
            <a:endParaRPr lang="en-US" sz="24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8840"/>
            <a:ext cx="8458200" cy="4089514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امکان پذیر شدن کاهش انتقال از مادر به نوزاد تا حد 2-1% در دوران بارداری و زایمان در مقایسه با شاخص 30-25 درصدی گذشته</a:t>
            </a:r>
          </a:p>
          <a:p>
            <a:pPr eaLnBrk="1" hangingPunct="1">
              <a:lnSpc>
                <a:spcPct val="200000"/>
              </a:lnSpc>
            </a:pP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ارایه </a:t>
            </a:r>
            <a:r>
              <a:rPr lang="fa-IR" altLang="en-US" sz="2000" b="1" dirty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خدمات ارزیابی و مشاوره برای تشخیص زودرس افراد باردار </a:t>
            </a:r>
            <a:r>
              <a:rPr lang="en-US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HIV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مثبت</a:t>
            </a:r>
            <a:endParaRPr lang="fa-IR" altLang="en-US" sz="2000" b="1" dirty="0">
              <a:solidFill>
                <a:schemeClr val="accent3">
                  <a:lumMod val="50000"/>
                </a:schemeClr>
              </a:solidFill>
              <a:latin typeface="Garamond" panose="02020404030301010803" pitchFamily="18" charset="0"/>
              <a:cs typeface="B Mitra" pitchFamily="2" charset="-78"/>
            </a:endParaRPr>
          </a:p>
          <a:p>
            <a:pPr eaLnBrk="1" hangingPunct="1">
              <a:lnSpc>
                <a:spcPct val="200000"/>
              </a:lnSpc>
            </a:pPr>
            <a:r>
              <a:rPr lang="fa-IR" altLang="en-US" sz="2000" b="1" dirty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تامین مراقبت های دوران بارداری برای افراد تحت درمان </a:t>
            </a:r>
            <a:r>
              <a:rPr lang="fa-IR" altLang="en-US" sz="2000" b="1" dirty="0" smtClean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امکانپذیر </a:t>
            </a:r>
            <a:r>
              <a:rPr lang="fa-IR" altLang="en-US" sz="2000" b="1" dirty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  <a:cs typeface="B Mitra" pitchFamily="2" charset="-78"/>
              </a:rPr>
              <a:t>شدن کاهش انتقال از مادر به شیرخوار</a:t>
            </a:r>
            <a:endParaRPr lang="en-US" altLang="en-US" sz="2000" b="1" dirty="0">
              <a:solidFill>
                <a:schemeClr val="accent3">
                  <a:lumMod val="50000"/>
                </a:schemeClr>
              </a:solidFill>
              <a:latin typeface="Garamond" panose="02020404030301010803" pitchFamily="18" charset="0"/>
              <a:cs typeface="B Mitra" pitchFamily="2" charset="-78"/>
            </a:endParaRPr>
          </a:p>
          <a:p>
            <a:pPr>
              <a:lnSpc>
                <a:spcPct val="200000"/>
              </a:lnSpc>
            </a:pP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4DA59-58FB-429C-8DAB-064AEBABCAE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219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1524000"/>
          </a:xfrm>
        </p:spPr>
        <p:txBody>
          <a:bodyPr>
            <a:normAutofit/>
          </a:bodyPr>
          <a:lstStyle/>
          <a:p>
            <a:pPr algn="r" rtl="1"/>
            <a:r>
              <a:rPr lang="fa-IR" altLang="ja-JP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Lotus" pitchFamily="2" charset="-78"/>
              </a:rPr>
              <a:t>اصول کلی</a:t>
            </a:r>
            <a:endParaRPr lang="en-US" altLang="ja-JP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>
                <a:srgbClr val="FF0000"/>
              </a:buClr>
              <a:buSzPct val="80000"/>
              <a:buNone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ابتلاء به اچ آی وی و بیماری های آمیزشی در زنان در سنین باروری  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حاملگی های ناخواسته در مادران مبتلاء به اچ آی وی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پیش گیری از انتقال اچ آی وی از مادران باردار مبتلاء به نوزادان</a:t>
            </a: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endParaRPr lang="fa-IR" sz="2400" dirty="0" smtClean="0">
              <a:cs typeface="B Lotus" pitchFamily="2" charset="-78"/>
            </a:endParaRPr>
          </a:p>
          <a:p>
            <a:pPr algn="r" rtl="1"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تأمین نظام مراقبت اچ آی وی و </a:t>
            </a:r>
            <a:r>
              <a:rPr lang="en-US" sz="2400" dirty="0" smtClean="0">
                <a:cs typeface="B Lotus" pitchFamily="2" charset="-78"/>
              </a:rPr>
              <a:t>STI</a:t>
            </a:r>
            <a:r>
              <a:rPr lang="fa-IR" sz="2400" dirty="0" smtClean="0">
                <a:cs typeface="B Lotus" pitchFamily="2" charset="-78"/>
              </a:rPr>
              <a:t> و درمان لازم برای مادران مبتلاء و نوزادان </a:t>
            </a:r>
            <a:endParaRPr lang="en-US" sz="24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پیش گیری از انتقال اچ آی وی از مادر به جنین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4995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690</TotalTime>
  <Words>846</Words>
  <Application>Microsoft Office PowerPoint</Application>
  <PresentationFormat>On-screen Show (4:3)</PresentationFormat>
  <Paragraphs>153</Paragraphs>
  <Slides>20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به نام خدا  معرفی برنامه PMTCT </vt:lpstr>
      <vt:lpstr>PMTCT</vt:lpstr>
      <vt:lpstr>تأکید بر توجه به</vt:lpstr>
      <vt:lpstr>چرا موضوع پيشگيري از انتقال HIV از مادر به كودك از اولويت ويژه برخوردار است؟</vt:lpstr>
      <vt:lpstr>چرا پيشگيري از انتقال عفونت HIV از مادر به كودك يكي از مهم ترين هدف هاي ماست؟</vt:lpstr>
      <vt:lpstr>اهداف برنامه PMTCT</vt:lpstr>
      <vt:lpstr>مزایای برنامه PMTCT</vt:lpstr>
      <vt:lpstr>مزایای برنامه PMTCT(ادامه)</vt:lpstr>
      <vt:lpstr>اصول کلی</vt:lpstr>
      <vt:lpstr>تأکید بر توجه به</vt:lpstr>
      <vt:lpstr>تأکید بر توجه به</vt:lpstr>
      <vt:lpstr>مداخلات پیش بینی شده</vt:lpstr>
      <vt:lpstr>گروه اصلی هدف</vt:lpstr>
      <vt:lpstr>محور 1 : دوران پیش از بارداری</vt:lpstr>
      <vt:lpstr>محور 2 : دوران بارداری</vt:lpstr>
      <vt:lpstr>ارزیابی اچ آی وی</vt:lpstr>
      <vt:lpstr>محور 3 : دوران زایمان</vt:lpstr>
      <vt:lpstr>محور 4 : دوران پس از زایمان و شیر دهی</vt:lpstr>
      <vt:lpstr>Slide 19</vt:lpstr>
      <vt:lpstr>Slide 20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PREVENTION  MOTHER TO CHILD TRSNSMISSIOM (PMTCT)</dc:title>
  <dc:creator>tira</dc:creator>
  <cp:lastModifiedBy>maher</cp:lastModifiedBy>
  <cp:revision>76</cp:revision>
  <dcterms:created xsi:type="dcterms:W3CDTF">2015-12-14T05:18:08Z</dcterms:created>
  <dcterms:modified xsi:type="dcterms:W3CDTF">2017-03-29T06:08:22Z</dcterms:modified>
</cp:coreProperties>
</file>